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4" r:id="rId2"/>
  </p:sldMasterIdLst>
  <p:notesMasterIdLst>
    <p:notesMasterId r:id="rId35"/>
  </p:notesMasterIdLst>
  <p:sldIdLst>
    <p:sldId id="256" r:id="rId3"/>
    <p:sldId id="505" r:id="rId4"/>
    <p:sldId id="533" r:id="rId5"/>
    <p:sldId id="534" r:id="rId6"/>
    <p:sldId id="535" r:id="rId7"/>
    <p:sldId id="509" r:id="rId8"/>
    <p:sldId id="506" r:id="rId9"/>
    <p:sldId id="507" r:id="rId10"/>
    <p:sldId id="508" r:id="rId11"/>
    <p:sldId id="511" r:id="rId12"/>
    <p:sldId id="512" r:id="rId13"/>
    <p:sldId id="510"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27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Lato" panose="020F0502020204030203" pitchFamily="34" charset="0"/>
      <p:regular r:id="rId42"/>
      <p:bold r:id="rId43"/>
      <p:italic r:id="rId44"/>
      <p:boldItalic r:id="rId45"/>
    </p:embeddedFont>
    <p:embeddedFont>
      <p:font typeface="Lato Light" panose="020F0302020204030203" pitchFamily="34" charset="0"/>
      <p:regular r:id="rId46"/>
      <p:bold r:id="rId47"/>
      <p:italic r:id="rId48"/>
      <p:boldItalic r:id="rId49"/>
    </p:embeddedFont>
    <p:embeddedFont>
      <p:font typeface="Poppins" panose="00000500000000000000" pitchFamily="2" charset="0"/>
      <p:regular r:id="rId50"/>
    </p:embeddedFont>
    <p:embeddedFont>
      <p:font typeface="Poppins Light" panose="00000400000000000000" pitchFamily="2" charset="0"/>
      <p:regular r:id="rId51"/>
    </p:embeddedFont>
    <p:embeddedFont>
      <p:font typeface="Poppins Medium" panose="00000600000000000000" pitchFamily="2" charset="0"/>
      <p:regular r:id="rId52"/>
    </p:embeddedFont>
    <p:embeddedFont>
      <p:font typeface="Poppins SemiBold" panose="00000700000000000000" pitchFamily="2" charset="0"/>
      <p:regular r:id="rId53"/>
      <p:bold r:id="rId54"/>
    </p:embeddedFont>
    <p:embeddedFont>
      <p:font typeface="Raleway SemiBold"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7"/>
    <p:restoredTop sz="76543" autoAdjust="0"/>
  </p:normalViewPr>
  <p:slideViewPr>
    <p:cSldViewPr snapToGrid="0">
      <p:cViewPr varScale="1">
        <p:scale>
          <a:sx n="115" d="100"/>
          <a:sy n="115" d="100"/>
        </p:scale>
        <p:origin x="15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now that we’ve worked in the ecosystem a little bit, and hopefully we’re on board with the general mission of OBIS and want to see it succeed, let’s talk about some of the indirect ways you might be able to support this initiative.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we’ve explored during the week, OBIS is a concept that is sustained and empowered by the efforts of a network of organizations, an assemblage of institutions that build data sharing software, design and maintain complex data systems, work out and evolve biological data standards and controlled vocabularies, and work within their areas of authority or expertise to produce datasets that conform to those standards and vocabularies.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attaching metadata to improve discoverability and suitability for new purposes, to ultimately, magnify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most of our focus this week is to increase your comfort level with identifying </a:t>
            </a:r>
            <a:r>
              <a:rPr lang="en-GB" sz="1200" kern="1200" dirty="0" err="1">
                <a:solidFill>
                  <a:schemeClr val="tx1"/>
                </a:solidFill>
                <a:effectLst/>
                <a:latin typeface="+mn-lt"/>
                <a:ea typeface="+mn-ea"/>
                <a:cs typeface="+mn-cs"/>
              </a:rPr>
              <a:t>DarwinCore</a:t>
            </a:r>
            <a:r>
              <a:rPr lang="en-GB" sz="1200" kern="1200" dirty="0">
                <a:solidFill>
                  <a:schemeClr val="tx1"/>
                </a:solidFill>
                <a:effectLst/>
                <a:latin typeface="+mn-lt"/>
                <a:ea typeface="+mn-ea"/>
                <a:cs typeface="+mn-cs"/>
              </a:rPr>
              <a:t> terms that match your data, and to work through some of the QC that OBIS requires, to make it easier for you to be a data contributor, for the data you collect in the future and perhaps also the historic data that may not have made it into publication yet. Going back into older datasets and surfacing them and making them fit for publication can be very valuable work, and as we’ve seen with some of the use cases, that historic data can be given the context required to support analyses and meta-analyses outside its original mandate.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86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200" kern="1200" dirty="0">
                <a:solidFill>
                  <a:schemeClr val="tx1"/>
                </a:solidFill>
                <a:effectLst/>
                <a:latin typeface="+mn-lt"/>
                <a:ea typeface="+mn-ea"/>
                <a:cs typeface="+mn-cs"/>
              </a:rPr>
              <a:t>There will always be more work to do in tidying up the data that’s already in OBIS, and while I believe OBIS Canada’s in fairly good shape, reviewing the data we find there and ensuring it is in good shape smooths the pathway for that data to be considered by analysts using OBIS data. Your expertise may make you unique in spotting some of the finer points, so I would recommend browsing around datasets and trying to use them if that’s something that you might enjoy doing.  You’d be doing a service to all who come after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IPT software is built as a Java Tomcat application, and has a small but dedicated developer base working on GitHub under the banner of the Global Biodiversity Information Facility. When we find problems and issues we can report them there, but if we’re experienced in building Tomcat apps, there is an opportunity there to pitch in and help develop the IPT to serve our purposes better.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packages are developed by the OBIS project office, and are maintained on GitHub as well, and here I can tell you that you and a friend could double the number of developers working on these tools in 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you’re not an R developer, say you are like me and prefer to work in Python, there are opportunities to implement things like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in the language of your choice and bring another language the ability to check data and metadata and retrieve data records from OBIS quickly and easily.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saw on the first day that our world registry of marine species relies on taxonomic experts around the globe to ensure the accuracy and currency of the taxonomic definitions their API returns. There may be only a few people in the world capable of performing this work for a certain taxonomic group, and if you’re one of those people I can’t imagine there’s a better opportunity to help maintain this critical part of the biodiversity data management ecosystem.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will support and enhance people’s lives and livelihoods.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2/8/2021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7.sv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More Ways to Contribute to OBIS</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477778" y="1503029"/>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1523353" cy="2515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403132"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1188" y="767999"/>
            <a:ext cx="2666819" cy="1518605"/>
          </a:xfrm>
          <a:prstGeom prst="rect">
            <a:avLst/>
          </a:prstGeom>
        </p:spPr>
      </p:pic>
      <p:pic>
        <p:nvPicPr>
          <p:cNvPr id="4" name="Picture 2" descr="http://www.marinespecies.org/documents/WoRMS%20branding/WoRMS_logo_blue_negative.png?time=1511423820820">
            <a:extLst>
              <a:ext uri="{FF2B5EF4-FFF2-40B4-BE49-F238E27FC236}">
                <a16:creationId xmlns:a16="http://schemas.microsoft.com/office/drawing/2014/main" id="{1627ADEF-7139-4B8D-9EEC-6EAEE4111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05164" y="2568676"/>
            <a:ext cx="1695457" cy="63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49F44F36-BA19-4FCA-93EC-FE93EF0B70DA}"/>
              </a:ext>
            </a:extLst>
          </p:cNvPr>
          <p:cNvPicPr>
            <a:picLocks noChangeAspect="1"/>
          </p:cNvPicPr>
          <p:nvPr/>
        </p:nvPicPr>
        <p:blipFill>
          <a:blip r:embed="rId7"/>
          <a:stretch>
            <a:fillRect/>
          </a:stretch>
        </p:blipFill>
        <p:spPr>
          <a:xfrm>
            <a:off x="2123330" y="2466256"/>
            <a:ext cx="1267858" cy="631823"/>
          </a:xfrm>
          <a:prstGeom prst="rect">
            <a:avLst/>
          </a:prstGeom>
        </p:spPr>
      </p:pic>
      <p:pic>
        <p:nvPicPr>
          <p:cNvPr id="1026" name="Picture 2">
            <a:extLst>
              <a:ext uri="{FF2B5EF4-FFF2-40B4-BE49-F238E27FC236}">
                <a16:creationId xmlns:a16="http://schemas.microsoft.com/office/drawing/2014/main" id="{E0CB5E86-1641-45F4-A5C9-F56FD1866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6394" y="2886013"/>
            <a:ext cx="1944572" cy="394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10BF05-3F47-4C4C-8422-A80D6AB15D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3433" y="1865002"/>
            <a:ext cx="1138844" cy="6012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LIZ-logo in the new style (from 2014 onwards)">
            <a:extLst>
              <a:ext uri="{FF2B5EF4-FFF2-40B4-BE49-F238E27FC236}">
                <a16:creationId xmlns:a16="http://schemas.microsoft.com/office/drawing/2014/main" id="{50EB266A-46F8-43EC-A778-1217AC74BB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8124" y="1682948"/>
            <a:ext cx="871793" cy="783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996769A-2B90-4DA0-AC90-FF60E7B9A6E3}"/>
              </a:ext>
            </a:extLst>
          </p:cNvPr>
          <p:cNvGrpSpPr/>
          <p:nvPr/>
        </p:nvGrpSpPr>
        <p:grpSpPr>
          <a:xfrm>
            <a:off x="6533804" y="469688"/>
            <a:ext cx="1607314" cy="994651"/>
            <a:chOff x="251522" y="-444342"/>
            <a:chExt cx="2801527" cy="1731487"/>
          </a:xfrm>
        </p:grpSpPr>
        <p:pic>
          <p:nvPicPr>
            <p:cNvPr id="10" name="Picture 2">
              <a:extLst>
                <a:ext uri="{FF2B5EF4-FFF2-40B4-BE49-F238E27FC236}">
                  <a16:creationId xmlns:a16="http://schemas.microsoft.com/office/drawing/2014/main" id="{80BC5C29-2BA1-4A78-92BF-9EA6E55F3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1562" y="-444342"/>
              <a:ext cx="1731487" cy="173148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07ADC13E-377D-4D2E-A5A9-32122773692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2" y="174948"/>
              <a:ext cx="1070040" cy="406219"/>
            </a:xfrm>
            <a:prstGeom prst="rect">
              <a:avLst/>
            </a:prstGeom>
          </p:spPr>
        </p:pic>
      </p:grpSp>
      <p:pic>
        <p:nvPicPr>
          <p:cNvPr id="9" name="Picture 8" descr="A picture containing text, sign&#10;&#10;Description automatically generated">
            <a:extLst>
              <a:ext uri="{FF2B5EF4-FFF2-40B4-BE49-F238E27FC236}">
                <a16:creationId xmlns:a16="http://schemas.microsoft.com/office/drawing/2014/main" id="{D3EB0F0F-1719-45BE-9ADF-8AD479123A75}"/>
              </a:ext>
            </a:extLst>
          </p:cNvPr>
          <p:cNvPicPr>
            <a:picLocks noChangeAspect="1"/>
          </p:cNvPicPr>
          <p:nvPr/>
        </p:nvPicPr>
        <p:blipFill>
          <a:blip r:embed="rId12"/>
          <a:stretch>
            <a:fillRect/>
          </a:stretch>
        </p:blipFill>
        <p:spPr>
          <a:xfrm>
            <a:off x="6909329" y="1133721"/>
            <a:ext cx="924283" cy="453381"/>
          </a:xfrm>
          <a:prstGeom prst="rect">
            <a:avLst/>
          </a:prstGeom>
        </p:spPr>
      </p:pic>
      <p:pic>
        <p:nvPicPr>
          <p:cNvPr id="15" name="Google Shape;270;p29">
            <a:extLst>
              <a:ext uri="{FF2B5EF4-FFF2-40B4-BE49-F238E27FC236}">
                <a16:creationId xmlns:a16="http://schemas.microsoft.com/office/drawing/2014/main" id="{85C4EAAE-0F9F-4255-819B-0501A70CA6A4}"/>
              </a:ext>
            </a:extLst>
          </p:cNvPr>
          <p:cNvPicPr preferRelativeResize="0"/>
          <p:nvPr/>
        </p:nvPicPr>
        <p:blipFill rotWithShape="1">
          <a:blip r:embed="rId13">
            <a:alphaModFix/>
          </a:blip>
          <a:srcRect l="53683" r="34564"/>
          <a:stretch/>
        </p:blipFill>
        <p:spPr>
          <a:xfrm>
            <a:off x="2146951" y="1051125"/>
            <a:ext cx="883602" cy="617125"/>
          </a:xfrm>
          <a:prstGeom prst="rect">
            <a:avLst/>
          </a:prstGeom>
          <a:noFill/>
          <a:ln>
            <a:noFill/>
          </a:ln>
        </p:spPr>
      </p:pic>
      <p:pic>
        <p:nvPicPr>
          <p:cNvPr id="16" name="Picture 15">
            <a:extLst>
              <a:ext uri="{FF2B5EF4-FFF2-40B4-BE49-F238E27FC236}">
                <a16:creationId xmlns:a16="http://schemas.microsoft.com/office/drawing/2014/main" id="{C0745268-EFF5-40B9-A313-58FF46218E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027334" y="196099"/>
            <a:ext cx="1755659" cy="373077"/>
          </a:xfrm>
          <a:prstGeom prst="rect">
            <a:avLst/>
          </a:prstGeom>
        </p:spPr>
      </p:pic>
      <p:pic>
        <p:nvPicPr>
          <p:cNvPr id="17" name="Picture 16">
            <a:extLst>
              <a:ext uri="{FF2B5EF4-FFF2-40B4-BE49-F238E27FC236}">
                <a16:creationId xmlns:a16="http://schemas.microsoft.com/office/drawing/2014/main" id="{6BA411FB-7EDA-4F8F-AB92-AB1896CAF108}"/>
              </a:ext>
            </a:extLst>
          </p:cNvPr>
          <p:cNvPicPr>
            <a:picLocks noChangeAspect="1"/>
          </p:cNvPicPr>
          <p:nvPr/>
        </p:nvPicPr>
        <p:blipFill>
          <a:blip r:embed="rId15"/>
          <a:stretch>
            <a:fillRect/>
          </a:stretch>
        </p:blipFill>
        <p:spPr>
          <a:xfrm>
            <a:off x="3481194" y="66726"/>
            <a:ext cx="553063" cy="631823"/>
          </a:xfrm>
          <a:prstGeom prst="rect">
            <a:avLst/>
          </a:prstGeom>
        </p:spPr>
      </p:pic>
      <p:pic>
        <p:nvPicPr>
          <p:cNvPr id="18" name="Graphic 17">
            <a:extLst>
              <a:ext uri="{FF2B5EF4-FFF2-40B4-BE49-F238E27FC236}">
                <a16:creationId xmlns:a16="http://schemas.microsoft.com/office/drawing/2014/main" id="{F6F0CDE8-D714-4B4C-935C-B4BDF0111F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3964" y="-53596"/>
            <a:ext cx="883602" cy="821595"/>
          </a:xfrm>
          <a:prstGeom prst="rect">
            <a:avLst/>
          </a:prstGeom>
        </p:spPr>
      </p:pic>
    </p:spTree>
    <p:extLst>
      <p:ext uri="{BB962C8B-B14F-4D97-AF65-F5344CB8AC3E}">
        <p14:creationId xmlns:p14="http://schemas.microsoft.com/office/powerpoint/2010/main" val="240784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1000"/>
                                        <p:tgtEl>
                                          <p:spTgt spid="1028"/>
                                        </p:tgtEl>
                                      </p:cBhvr>
                                    </p:animEffect>
                                    <p:anim calcmode="lin" valueType="num">
                                      <p:cBhvr>
                                        <p:cTn id="33" dur="1000" fill="hold"/>
                                        <p:tgtEl>
                                          <p:spTgt spid="1028"/>
                                        </p:tgtEl>
                                        <p:attrNameLst>
                                          <p:attrName>ppt_x</p:attrName>
                                        </p:attrNameLst>
                                      </p:cBhvr>
                                      <p:tavLst>
                                        <p:tav tm="0">
                                          <p:val>
                                            <p:strVal val="#ppt_x"/>
                                          </p:val>
                                        </p:tav>
                                        <p:tav tm="100000">
                                          <p:val>
                                            <p:strVal val="#ppt_x"/>
                                          </p:val>
                                        </p:tav>
                                      </p:tavLst>
                                    </p:anim>
                                    <p:anim calcmode="lin" valueType="num">
                                      <p:cBhvr>
                                        <p:cTn id="34" dur="1000" fill="hold"/>
                                        <p:tgtEl>
                                          <p:spTgt spid="10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1000"/>
                                        <p:tgtEl>
                                          <p:spTgt spid="1030"/>
                                        </p:tgtEl>
                                      </p:cBhvr>
                                    </p:animEffect>
                                    <p:anim calcmode="lin" valueType="num">
                                      <p:cBhvr>
                                        <p:cTn id="53" dur="1000" fill="hold"/>
                                        <p:tgtEl>
                                          <p:spTgt spid="1030"/>
                                        </p:tgtEl>
                                        <p:attrNameLst>
                                          <p:attrName>ppt_x</p:attrName>
                                        </p:attrNameLst>
                                      </p:cBhvr>
                                      <p:tavLst>
                                        <p:tav tm="0">
                                          <p:val>
                                            <p:strVal val="#ppt_x"/>
                                          </p:val>
                                        </p:tav>
                                        <p:tav tm="100000">
                                          <p:val>
                                            <p:strVal val="#ppt_x"/>
                                          </p:val>
                                        </p:tav>
                                      </p:tavLst>
                                    </p:anim>
                                    <p:anim calcmode="lin" valueType="num">
                                      <p:cBhvr>
                                        <p:cTn id="54" dur="1000" fill="hold"/>
                                        <p:tgtEl>
                                          <p:spTgt spid="10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Integration: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b="1" dirty="0">
                <a:solidFill>
                  <a:srgbClr val="005FAA"/>
                </a:solidFill>
                <a:latin typeface="Poppins"/>
                <a:cs typeface="Poppins" pitchFamily="2" charset="77"/>
              </a:rPr>
              <a:t>OBIS CASE STUDIES</a:t>
            </a:r>
            <a:endParaRPr lang="en-US" dirty="0">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879397"/>
            <a:ext cx="2035720"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376633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p>
          <a:p>
            <a:pPr defTabSz="685800">
              <a:lnSpc>
                <a:spcPts val="3645"/>
              </a:lnSpc>
              <a:buClrTx/>
            </a:pPr>
            <a:r>
              <a:rPr lang="en-GB" sz="3600" b="1" dirty="0">
                <a:solidFill>
                  <a:srgbClr val="005FAA"/>
                </a:solidFill>
                <a:latin typeface="Poppins Medium" pitchFamily="2" charset="77"/>
                <a:cs typeface="Poppins Medium" pitchFamily="2" charset="77"/>
              </a:rPr>
              <a:t>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3001854"/>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806929"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6" y="3052788"/>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Contributions to your national </a:t>
            </a:r>
            <a:r>
              <a:rPr lang="en-GB" sz="1350" b="1" dirty="0">
                <a:solidFill>
                  <a:srgbClr val="005FAA"/>
                </a:solidFill>
              </a:rPr>
              <a:t>OBIS</a:t>
            </a:r>
            <a:r>
              <a:rPr lang="en-GB" sz="1350" dirty="0">
                <a:solidFill>
                  <a:srgbClr val="005FAA"/>
                </a:solidFill>
              </a:rPr>
              <a:t> node both ongoing and historical</a:t>
            </a:r>
            <a:endParaRPr lang="en-US" sz="1350"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62977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a:t>
            </a:r>
          </a:p>
          <a:p>
            <a:pPr defTabSz="685800">
              <a:buClrTx/>
            </a:pPr>
            <a:r>
              <a:rPr lang="en-US" sz="3600" b="1" dirty="0">
                <a:solidFill>
                  <a:srgbClr val="005FAA"/>
                </a:solidFill>
                <a:latin typeface="Poppins" pitchFamily="2" charset="77"/>
                <a:cs typeface="Poppins" pitchFamily="2" charset="77"/>
              </a:rPr>
              <a:t>Contributor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1229339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6" y="2268979"/>
            <a:ext cx="2923575"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3043999"/>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Regional and global policies base their decisions either directly on OBIS data or on research, which employs OBIS data.</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580875"/>
            <a:ext cx="2309647"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dirty="0">
              <a:solidFill>
                <a:prstClr val="white"/>
              </a:solidFill>
              <a:latin typeface="Poppins Light" pitchFamily="2" charset="77"/>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877000" cy="2635449"/>
          </a:xfrm>
        </p:spPr>
        <p:txBody>
          <a:bodyPr lIns="0" tIns="0" rIns="0" bIns="0" anchor="t"/>
          <a:lstStyle/>
          <a:p>
            <a:pPr>
              <a:lnSpc>
                <a:spcPts val="1500"/>
              </a:lnSpc>
            </a:pPr>
            <a:r>
              <a:rPr lang="en-GB" sz="1350" b="1" dirty="0">
                <a:solidFill>
                  <a:srgbClr val="00B5DC"/>
                </a:solidFill>
                <a:latin typeface="Poppins"/>
                <a:cs typeface="Poppins" pitchFamily="2" charset="77"/>
              </a:rPr>
              <a:t>Curation:</a:t>
            </a:r>
          </a:p>
          <a:p>
            <a:pPr>
              <a:lnSpc>
                <a:spcPts val="1500"/>
              </a:lnSpc>
            </a:pPr>
            <a:r>
              <a:rPr lang="en-GB" sz="1350" b="1" dirty="0">
                <a:solidFill>
                  <a:srgbClr val="005FAA"/>
                </a:solidFill>
                <a:latin typeface="Poppins Light" pitchFamily="2" charset="77"/>
                <a:cs typeface="Poppins Light" pitchFamily="2" charset="77"/>
              </a:rPr>
              <a:t>Records currently in OBIS and OBIS Canada can be reviewed and revised to pass more of the QC checks OBIS conducts.</a:t>
            </a:r>
          </a:p>
          <a:p>
            <a:pPr>
              <a:lnSpc>
                <a:spcPts val="1500"/>
              </a:lnSpc>
            </a:pPr>
            <a:endParaRPr lang="en-GB" sz="1350" b="1" dirty="0">
              <a:solidFill>
                <a:srgbClr val="005FAA"/>
              </a:solidFill>
              <a:latin typeface="Poppins Light" pitchFamily="2" charset="77"/>
              <a:cs typeface="Poppins Light" pitchFamily="2" charset="77"/>
            </a:endParaRPr>
          </a:p>
          <a:p>
            <a:pPr>
              <a:lnSpc>
                <a:spcPts val="1500"/>
              </a:lnSpc>
            </a:pPr>
            <a:r>
              <a:rPr lang="en-GB" sz="1350" b="1" dirty="0">
                <a:solidFill>
                  <a:srgbClr val="005FAA"/>
                </a:solidFill>
                <a:latin typeface="Poppins Light" pitchFamily="2" charset="77"/>
                <a:cs typeface="Poppins Light" pitchFamily="2" charset="77"/>
              </a:rPr>
              <a:t>Subject matter expertise is irreplaceable for performing this work</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 Curator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4FDE6EE9-2291-C940-BE9F-361E7F82A919}"/>
              </a:ext>
            </a:extLst>
          </p:cNvPr>
          <p:cNvSpPr/>
          <p:nvPr/>
        </p:nvSpPr>
        <p:spPr>
          <a:xfrm>
            <a:off x="656035" y="4115168"/>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9983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272870" cy="2474735"/>
          </a:xfrm>
        </p:spPr>
        <p:txBody>
          <a:bodyPr lIns="0" tIns="0" rIns="0" bIns="0"/>
          <a:lstStyle/>
          <a:p>
            <a:r>
              <a:rPr lang="en-GB" sz="3600" b="1" dirty="0">
                <a:solidFill>
                  <a:srgbClr val="005FAA"/>
                </a:solidFill>
                <a:latin typeface="Poppins" pitchFamily="2" charset="77"/>
                <a:cs typeface="Poppins" pitchFamily="2" charset="77"/>
              </a:rPr>
              <a:t>As a Software Developer</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2940270"/>
            <a:ext cx="2519427"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GBIF maintains the IPT @ </a:t>
            </a:r>
            <a:r>
              <a:rPr lang="en-US" sz="1350" b="1" dirty="0">
                <a:solidFill>
                  <a:srgbClr val="005FAA"/>
                </a:solidFill>
                <a:latin typeface="Poppins" pitchFamily="2" charset="77"/>
                <a:cs typeface="Poppins" pitchFamily="2" charset="77"/>
              </a:rPr>
              <a:t>github.com/</a:t>
            </a:r>
            <a:r>
              <a:rPr lang="en-US" sz="1350" b="1" dirty="0" err="1">
                <a:solidFill>
                  <a:srgbClr val="005FAA"/>
                </a:solidFill>
                <a:latin typeface="Poppins" pitchFamily="2" charset="77"/>
                <a:cs typeface="Poppins" pitchFamily="2" charset="77"/>
              </a:rPr>
              <a:t>gbif</a:t>
            </a:r>
            <a:r>
              <a:rPr lang="en-US" sz="1350" b="1" dirty="0">
                <a:solidFill>
                  <a:srgbClr val="005FAA"/>
                </a:solidFill>
                <a:latin typeface="Poppins" pitchFamily="2" charset="77"/>
                <a:cs typeface="Poppins" pitchFamily="2" charset="77"/>
              </a:rPr>
              <a:t>/</a:t>
            </a:r>
            <a:r>
              <a:rPr lang="en-US" sz="1350" b="1" dirty="0" err="1">
                <a:solidFill>
                  <a:srgbClr val="005FAA"/>
                </a:solidFill>
                <a:latin typeface="Poppins" pitchFamily="2" charset="77"/>
                <a:cs typeface="Poppins" pitchFamily="2" charset="77"/>
              </a:rPr>
              <a:t>ipt</a:t>
            </a:r>
            <a:r>
              <a:rPr lang="en-US" sz="1350" b="1" dirty="0">
                <a:solidFill>
                  <a:srgbClr val="005FAA"/>
                </a:solidFill>
                <a:latin typeface="Poppins" pitchFamily="2" charset="77"/>
                <a:cs typeface="Poppins" pitchFamily="2" charset="77"/>
              </a:rPr>
              <a:t>/</a:t>
            </a:r>
          </a:p>
          <a:p>
            <a:pPr marL="0" indent="0">
              <a:lnSpc>
                <a:spcPts val="1500"/>
              </a:lnSpc>
              <a:buNone/>
            </a:pPr>
            <a:r>
              <a:rPr lang="en-US" sz="1350" dirty="0">
                <a:solidFill>
                  <a:srgbClr val="005FAA"/>
                </a:solidFill>
                <a:latin typeface="Poppins" pitchFamily="2" charset="77"/>
                <a:cs typeface="Poppins" pitchFamily="2" charset="77"/>
              </a:rPr>
              <a:t>The </a:t>
            </a:r>
            <a:r>
              <a:rPr lang="en-US" sz="1350" dirty="0" err="1">
                <a:solidFill>
                  <a:srgbClr val="005FAA"/>
                </a:solidFill>
                <a:latin typeface="Poppins" pitchFamily="2" charset="77"/>
                <a:cs typeface="Poppins" pitchFamily="2" charset="77"/>
              </a:rPr>
              <a:t>robis</a:t>
            </a:r>
            <a:r>
              <a:rPr lang="en-US" sz="1350" dirty="0">
                <a:solidFill>
                  <a:srgbClr val="005FAA"/>
                </a:solidFill>
                <a:latin typeface="Poppins" pitchFamily="2" charset="77"/>
                <a:cs typeface="Poppins" pitchFamily="2" charset="77"/>
              </a:rPr>
              <a:t> and </a:t>
            </a:r>
            <a:r>
              <a:rPr lang="en-US" sz="1350" dirty="0" err="1">
                <a:solidFill>
                  <a:srgbClr val="005FAA"/>
                </a:solidFill>
                <a:latin typeface="Poppins" pitchFamily="2" charset="77"/>
                <a:cs typeface="Poppins" pitchFamily="2" charset="77"/>
              </a:rPr>
              <a:t>obistools</a:t>
            </a:r>
            <a:r>
              <a:rPr lang="en-US" sz="1350" dirty="0">
                <a:solidFill>
                  <a:srgbClr val="005FAA"/>
                </a:solidFill>
                <a:latin typeface="Poppins" pitchFamily="2" charset="77"/>
                <a:cs typeface="Poppins" pitchFamily="2" charset="77"/>
              </a:rPr>
              <a:t> packages : </a:t>
            </a:r>
            <a:r>
              <a:rPr lang="en-US" sz="1350" b="1" dirty="0">
                <a:solidFill>
                  <a:srgbClr val="005FAA"/>
                </a:solidFill>
                <a:latin typeface="Poppins" pitchFamily="2" charset="77"/>
                <a:cs typeface="Poppins" pitchFamily="2" charset="77"/>
              </a:rPr>
              <a:t>github.com/</a:t>
            </a:r>
            <a:r>
              <a:rPr lang="en-US" sz="1350" b="1" dirty="0" err="1">
                <a:solidFill>
                  <a:srgbClr val="005FAA"/>
                </a:solidFill>
                <a:latin typeface="Poppins" pitchFamily="2" charset="77"/>
                <a:cs typeface="Poppins" pitchFamily="2" charset="77"/>
              </a:rPr>
              <a:t>iobis</a:t>
            </a:r>
            <a:endParaRPr lang="en-US" sz="1350" b="1" dirty="0">
              <a:solidFill>
                <a:srgbClr val="005FAA"/>
              </a:solidFill>
              <a:latin typeface="Poppins" pitchFamily="2" charset="77"/>
              <a:cs typeface="Poppins" pitchFamily="2" charset="77"/>
            </a:endParaRPr>
          </a:p>
          <a:p>
            <a:pPr marL="0" indent="0">
              <a:lnSpc>
                <a:spcPts val="1500"/>
              </a:lnSpc>
              <a:buNone/>
            </a:pPr>
            <a:r>
              <a:rPr lang="en-US" sz="1350" dirty="0">
                <a:solidFill>
                  <a:srgbClr val="005FAA"/>
                </a:solidFill>
                <a:latin typeface="Poppins" pitchFamily="2" charset="77"/>
                <a:cs typeface="Poppins" pitchFamily="2" charset="77"/>
              </a:rPr>
              <a:t>Implementations of OBIS/</a:t>
            </a:r>
            <a:r>
              <a:rPr lang="en-US" sz="1350" dirty="0" err="1">
                <a:solidFill>
                  <a:srgbClr val="005FAA"/>
                </a:solidFill>
                <a:latin typeface="Poppins" pitchFamily="2" charset="77"/>
                <a:cs typeface="Poppins" pitchFamily="2" charset="77"/>
              </a:rPr>
              <a:t>WoRMS</a:t>
            </a:r>
            <a:r>
              <a:rPr lang="en-US" sz="1350" dirty="0">
                <a:solidFill>
                  <a:srgbClr val="005FAA"/>
                </a:solidFill>
                <a:latin typeface="Poppins" pitchFamily="2" charset="77"/>
                <a:cs typeface="Poppins" pitchFamily="2" charset="77"/>
              </a:rPr>
              <a:t> API in other languages</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endParaRPr lang="en-US" sz="1350" kern="1200" dirty="0">
              <a:ea typeface="+mn-ea"/>
            </a:endParaRPr>
          </a:p>
        </p:txBody>
      </p:sp>
    </p:spTree>
    <p:extLst>
      <p:ext uri="{BB962C8B-B14F-4D97-AF65-F5344CB8AC3E}">
        <p14:creationId xmlns:p14="http://schemas.microsoft.com/office/powerpoint/2010/main" val="320414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59649"/>
            <a:ext cx="1669379" cy="410998"/>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We can’t do what we do without…</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4" y="441888"/>
            <a:ext cx="2991055" cy="2017761"/>
          </a:xfrm>
        </p:spPr>
        <p:txBody>
          <a:bodyPr lIns="0" tIns="0" rIns="0" bIns="0"/>
          <a:lstStyle/>
          <a:p>
            <a:r>
              <a:rPr lang="en-US" sz="3600" b="1" dirty="0">
                <a:solidFill>
                  <a:srgbClr val="005FAA"/>
                </a:solidFill>
                <a:latin typeface="Poppins" pitchFamily="2" charset="77"/>
                <a:cs typeface="Poppins" pitchFamily="2" charset="77"/>
              </a:rPr>
              <a:t>As a </a:t>
            </a:r>
            <a:r>
              <a:rPr lang="en-US" sz="3600" b="1" dirty="0" err="1">
                <a:solidFill>
                  <a:srgbClr val="005FAA"/>
                </a:solidFill>
                <a:latin typeface="Poppins" pitchFamily="2" charset="77"/>
                <a:cs typeface="Poppins" pitchFamily="2" charset="77"/>
              </a:rPr>
              <a:t>WoRMS</a:t>
            </a:r>
            <a:r>
              <a:rPr lang="en-US" sz="3600" b="1" dirty="0">
                <a:solidFill>
                  <a:srgbClr val="005FAA"/>
                </a:solidFill>
                <a:latin typeface="Poppins" pitchFamily="2" charset="77"/>
                <a:cs typeface="Poppins" pitchFamily="2" charset="77"/>
              </a:rPr>
              <a:t> Taxonomic Expert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6006340" y="1296899"/>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Experts in taxonomy make </a:t>
            </a:r>
            <a:r>
              <a:rPr lang="en-US" sz="1350" b="1" dirty="0" err="1">
                <a:solidFill>
                  <a:srgbClr val="005FAA"/>
                </a:solidFill>
                <a:latin typeface="Poppins Light" pitchFamily="2" charset="77"/>
                <a:cs typeface="Poppins Light" pitchFamily="2" charset="77"/>
              </a:rPr>
              <a:t>WoRMS</a:t>
            </a:r>
            <a:r>
              <a:rPr lang="en-US" sz="1350" b="1" dirty="0">
                <a:solidFill>
                  <a:srgbClr val="005FAA"/>
                </a:solidFill>
                <a:latin typeface="Poppins Light" pitchFamily="2" charset="77"/>
                <a:cs typeface="Poppins Light" pitchFamily="2" charset="77"/>
              </a:rPr>
              <a:t> what it is.</a:t>
            </a:r>
            <a:endParaRPr lang="en-US" sz="1350" dirty="0">
              <a:solidFill>
                <a:srgbClr val="005FAA"/>
              </a:solidFill>
              <a:latin typeface="Poppins Light" pitchFamily="2" charset="77"/>
              <a:cs typeface="Poppins Light" pitchFamily="2" charset="77"/>
            </a:endParaRPr>
          </a:p>
          <a:p>
            <a:pPr marL="0" indent="0" defTabSz="685800">
              <a:lnSpc>
                <a:spcPts val="1500"/>
              </a:lnSpc>
              <a:spcBef>
                <a:spcPts val="750"/>
              </a:spcBef>
              <a:buClrTx/>
              <a:buNone/>
            </a:pPr>
            <a:r>
              <a:rPr lang="en-US" sz="1350" dirty="0">
                <a:solidFill>
                  <a:srgbClr val="005FAA"/>
                </a:solidFill>
                <a:latin typeface="Poppins Light" pitchFamily="2" charset="77"/>
                <a:cs typeface="Poppins Light" pitchFamily="2" charset="77"/>
              </a:rPr>
              <a:t>An updated taxonomic reference with historic accepted names allows us to reference new and old taxonomic classifications at once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As with so many open data efforts, reliant on the volunteer work of experts like you</a:t>
            </a:r>
            <a:endParaRPr lang="en-US" sz="1350" dirty="0">
              <a:solidFill>
                <a:srgbClr val="005FAA"/>
              </a:solidFill>
              <a:latin typeface="Poppins Light" pitchFamily="2" charset="77"/>
              <a:cs typeface="Poppins Light" pitchFamily="2" charset="77"/>
            </a:endParaRPr>
          </a:p>
        </p:txBody>
      </p:sp>
      <p:sp>
        <p:nvSpPr>
          <p:cNvPr id="17" name="Oval 16">
            <a:extLst>
              <a:ext uri="{FF2B5EF4-FFF2-40B4-BE49-F238E27FC236}">
                <a16:creationId xmlns:a16="http://schemas.microsoft.com/office/drawing/2014/main" id="{BB31EC3C-D820-3046-B5A6-1CB18FD3C31B}"/>
              </a:ext>
            </a:extLst>
          </p:cNvPr>
          <p:cNvSpPr/>
          <p:nvPr/>
        </p:nvSpPr>
        <p:spPr>
          <a:xfrm>
            <a:off x="5664633" y="1335065"/>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64633" y="180927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64632" y="3011091"/>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fontScale="90000"/>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8108</TotalTime>
  <Words>3183</Words>
  <Application>Microsoft Office PowerPoint</Application>
  <PresentationFormat>On-screen Show (16:9)</PresentationFormat>
  <Paragraphs>188</Paragraphs>
  <Slides>32</Slides>
  <Notes>32</Notes>
  <HiddenSlides>24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Lato</vt:lpstr>
      <vt:lpstr>Poppins SemiBold</vt:lpstr>
      <vt:lpstr>Lato Light</vt:lpstr>
      <vt:lpstr>Poppins Light</vt:lpstr>
      <vt:lpstr>Calibri Light</vt:lpstr>
      <vt:lpstr>Poppins Medium</vt:lpstr>
      <vt:lpstr>Calibri</vt:lpstr>
      <vt:lpstr>Raleway SemiBold</vt:lpstr>
      <vt:lpstr>Arial</vt:lpstr>
      <vt:lpstr>Poppins</vt:lpstr>
      <vt:lpstr>Simple Light</vt:lpstr>
      <vt:lpstr>1_Office Theme</vt:lpstr>
      <vt:lpstr>PowerPoint Presentation</vt:lpstr>
      <vt:lpstr>PowerPoint Presentation</vt:lpstr>
      <vt:lpstr>PowerPoint Presentation</vt:lpstr>
      <vt:lpstr>PowerPoint Presentation</vt:lpstr>
      <vt:lpstr>As a Software Developer</vt:lpstr>
      <vt:lpstr>As a WoRMS Taxonomic Expert</vt:lpstr>
      <vt:lpstr>A healthy ocean is a diverse ocean</vt:lpstr>
      <vt:lpstr>PowerPoint Presentation</vt:lpstr>
      <vt:lpstr>Collect, analyse, archive, repeat</vt:lpstr>
      <vt:lpstr>PowerPoint Presentation</vt:lpstr>
      <vt:lpstr>OBIS - Origins, history and achievements</vt:lpstr>
      <vt:lpstr>PowerPoint Presentation</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119</cp:revision>
  <dcterms:modified xsi:type="dcterms:W3CDTF">2021-02-08T15:19:03Z</dcterms:modified>
</cp:coreProperties>
</file>